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77" r:id="rId2"/>
    <p:sldId id="294" r:id="rId3"/>
    <p:sldId id="371" r:id="rId4"/>
    <p:sldId id="370" r:id="rId5"/>
    <p:sldId id="296" r:id="rId6"/>
    <p:sldId id="297" r:id="rId7"/>
    <p:sldId id="372" r:id="rId8"/>
    <p:sldId id="298" r:id="rId9"/>
    <p:sldId id="299" r:id="rId10"/>
    <p:sldId id="367" r:id="rId11"/>
    <p:sldId id="368" r:id="rId12"/>
    <p:sldId id="369" r:id="rId13"/>
    <p:sldId id="356" r:id="rId14"/>
    <p:sldId id="357" r:id="rId15"/>
    <p:sldId id="359" r:id="rId16"/>
    <p:sldId id="360" r:id="rId17"/>
    <p:sldId id="363" r:id="rId18"/>
    <p:sldId id="365" r:id="rId19"/>
    <p:sldId id="366" r:id="rId20"/>
    <p:sldId id="301" r:id="rId21"/>
    <p:sldId id="302" r:id="rId22"/>
    <p:sldId id="303" r:id="rId23"/>
    <p:sldId id="308" r:id="rId24"/>
    <p:sldId id="276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7" autoAdjust="0"/>
    <p:restoredTop sz="94660"/>
  </p:normalViewPr>
  <p:slideViewPr>
    <p:cSldViewPr>
      <p:cViewPr varScale="1">
        <p:scale>
          <a:sx n="89" d="100"/>
          <a:sy n="89" d="100"/>
        </p:scale>
        <p:origin x="1203" y="51"/>
      </p:cViewPr>
      <p:guideLst>
        <p:guide orient="horz" pos="2131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E18F71E-8D8B-4EDA-A2C4-551624BF7ACC}" type="datetimeFigureOut">
              <a:rPr lang="zh-CN" altLang="en-US"/>
              <a:t>2024/4/9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8568C79-33AC-400E-B10D-FFCD839B093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AF29DA-9A76-4F45-A15E-A271A9773F79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0AB89-D425-4EAE-8565-AD36F745477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27D84-C5B3-4F79-ACA0-17E8DFC8793C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230EE-6731-44E4-85C9-B359307B0559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F882E4-7F14-418F-8B00-821FCE816A0F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2427F-A883-46FA-9090-683D047BC592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pPr>
              <a:defRPr/>
            </a:pPr>
            <a:fld id="{4A971C73-4DA1-4CE8-A5EE-AF62BC187254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84A7B-2047-48F6-838C-4586B3B8DA4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17C9B1-79BB-40DD-A686-32C5A58BD619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C5592-B603-4397-89D1-98FEC1033E5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4D4F5-5A3F-45C5-A091-6B7FB2CC7BAE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A1355-79D5-470D-AD56-515F29E2047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01A89-E22C-428C-A7B6-EFF7D6A7B018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C287C-9415-4329-88BD-9B06641A3C96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FCC09D-E8D2-43FC-8411-B194B681C93D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F202D-72D9-4B66-9F79-5E71F4B58C0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580FA-150F-41A7-99A1-8A3F0B7226F6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EF956-A5B4-40C4-AF91-0B1564C7B0D3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072215-D274-4EED-81D5-36A5BFC2C3F9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613C3-913B-484E-B448-6098D8B786C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38413-894E-4978-BC9F-BDD84C4C7DC4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2AA1E-1D31-40C2-974A-1900F98D8F6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529CD13-2482-4CAE-8F98-118F5B36BC70}" type="datetimeFigureOut">
              <a:rPr lang="zh-CN" altLang="en-US" smtClean="0"/>
              <a:t>2024/4/9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85204F01-A054-444B-AA5B-A8E50A11CAC8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950" y="1125538"/>
            <a:ext cx="8712200" cy="23034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2024</a:t>
            </a: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年英语专业八级</a:t>
            </a:r>
            <a:b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(TEM8)</a:t>
            </a: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考务工作培训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292600"/>
            <a:ext cx="8229600" cy="1833563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外国语学院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2024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98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有效身份证：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有效期内的中华人民共和国居民身份证、台湾居民往来大陆通行证、港澳居民来往内地通行证、护照、香港身份证、澳门身份证、港澳台居民居住证等实体证件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报名时使用什么证件，进场时就用什么证件进行验证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0052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F65C54-D422-98CD-9ABD-EA4387F0C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国家教育考试考生进入考点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考场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安全检查</a:t>
            </a:r>
            <a:r>
              <a:rPr lang="zh-CN" altLang="zh-CN" sz="2800" spc="9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工作规范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暂行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5C2D16-C6AB-F017-1104-8A1E28CE2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使用手持安检设备的</a:t>
            </a:r>
            <a:r>
              <a:rPr lang="en-US" altLang="zh-CN" sz="2800" spc="-3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应对考生进行全方位检</a:t>
            </a:r>
            <a:r>
              <a:rPr lang="zh-CN" altLang="zh-CN" sz="2800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查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顺序一般为从正面至背面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从上至下。检查包括头部、四</a:t>
            </a:r>
            <a:r>
              <a:rPr lang="zh-CN" altLang="zh-CN" sz="2800" spc="115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肢、躯干、脚部等身体部位</a:t>
            </a:r>
            <a:r>
              <a:rPr lang="en-US" altLang="zh-CN" sz="2800" spc="-6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应重点检查可能藏匿作弊工具的</a:t>
            </a:r>
            <a:r>
              <a:rPr lang="zh-CN" altLang="zh-CN" sz="2800" spc="15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耳朵、腋下、手腕、腰部等部位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以及眼镜、皮带扣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内侧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en-US" altLang="zh-CN" sz="2800" spc="110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衣物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袋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鞋袜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发卡、口罩等物品。</a:t>
            </a:r>
            <a:endParaRPr lang="en-US" altLang="zh-CN" sz="2800" spc="60" dirty="0">
              <a:effectLst/>
              <a:latin typeface="+mn-ea"/>
              <a:cs typeface="仿宋" panose="02010609060101010101" pitchFamily="49" charset="-122"/>
            </a:endParaRPr>
          </a:p>
          <a:p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检查时</a:t>
            </a:r>
            <a:r>
              <a:rPr lang="en-US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应尽量避免触碰考生身体。检查过程中一般要遵</a:t>
            </a:r>
            <a:r>
              <a:rPr lang="zh-CN" altLang="zh-CN" sz="2800" spc="9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守同性检查同性的原则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在被检查人员没有异议的前提下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可</a:t>
            </a:r>
            <a:r>
              <a:rPr lang="zh-CN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以女性检查男性</a:t>
            </a:r>
            <a:r>
              <a:rPr lang="en-US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b="1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禁止男性检查女性。</a:t>
            </a:r>
            <a:endParaRPr lang="zh-CN" altLang="zh-CN" b="1" dirty="0">
              <a:solidFill>
                <a:srgbClr val="FF0000"/>
              </a:solidFill>
              <a:effectLst/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5916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724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组织考生入场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800" b="1" dirty="0"/>
              <a:t>8:15</a:t>
            </a:r>
          </a:p>
          <a:p>
            <a:pPr>
              <a:lnSpc>
                <a:spcPts val="2300"/>
              </a:lnSpc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根据检查表指定的准考证尾号，两名学生代表检查本考场试卷密封情况，如无破损，在检查表上签字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并写明日期。若指定考生代表缺考则相应向后顺移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位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（若当前考场考试代表不足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名，则由主考副主考代为签字检查）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8:20</a:t>
            </a:r>
          </a:p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监考向所有考生展示试卷袋的密封情况后方可启封试卷袋，并将试卷袋塑封膜上的检查表揭下后贴于试卷袋指定位置。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</a:p>
          <a:p>
            <a:pPr>
              <a:lnSpc>
                <a:spcPts val="43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8:25</a:t>
            </a:r>
          </a:p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考生停止入场，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发试题册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、空白记录纸、答题卡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、答题卡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	</a:t>
            </a:r>
          </a:p>
          <a:p>
            <a:pPr>
              <a:lnSpc>
                <a:spcPts val="2300"/>
              </a:lnSpc>
            </a:pP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0007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日期占位符 3">
            <a:extLst>
              <a:ext uri="{FF2B5EF4-FFF2-40B4-BE49-F238E27FC236}">
                <a16:creationId xmlns:a16="http://schemas.microsoft.com/office/drawing/2014/main" id="{F270BAC0-3792-4A14-96EB-7026383FC0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232D0AE-2C53-4D53-88BC-74E8E6A9602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5843" name="灯片编号占位符 5">
            <a:extLst>
              <a:ext uri="{FF2B5EF4-FFF2-40B4-BE49-F238E27FC236}">
                <a16:creationId xmlns:a16="http://schemas.microsoft.com/office/drawing/2014/main" id="{D15279CC-C78B-4F13-839D-16B6125A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BE98BA1-9A4B-4174-AB47-4291D3DBE419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8D809C50-28B1-4BB7-9DDE-C314736F9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93037" cy="839788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拆卷、封卷示范</a:t>
            </a:r>
          </a:p>
        </p:txBody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7A7B013F-AC88-4D8D-83A4-CB8A4560F7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53252" name="Picture 4" descr="1">
            <a:extLst>
              <a:ext uri="{FF2B5EF4-FFF2-40B4-BE49-F238E27FC236}">
                <a16:creationId xmlns:a16="http://schemas.microsoft.com/office/drawing/2014/main" id="{6EB2FC31-489E-47A9-8613-A9EBA9AF5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日期占位符 3">
            <a:extLst>
              <a:ext uri="{FF2B5EF4-FFF2-40B4-BE49-F238E27FC236}">
                <a16:creationId xmlns:a16="http://schemas.microsoft.com/office/drawing/2014/main" id="{85C7C4DE-CB41-43C7-9B96-3546ACF3A9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294AD9E-C5C5-467D-8DF7-FA26573BB9B0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7" name="灯片编号占位符 5">
            <a:extLst>
              <a:ext uri="{FF2B5EF4-FFF2-40B4-BE49-F238E27FC236}">
                <a16:creationId xmlns:a16="http://schemas.microsoft.com/office/drawing/2014/main" id="{044E0BCC-92E7-4481-89FF-FB80CD35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EA4A0A1-386F-4A60-B163-46B0931CA4A4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0CF3F378-98CA-43FC-B4BB-6B7A6A2A8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0E5E63A6-C71F-4289-9287-657F802FD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6870" name="Picture 4" descr="2">
            <a:extLst>
              <a:ext uri="{FF2B5EF4-FFF2-40B4-BE49-F238E27FC236}">
                <a16:creationId xmlns:a16="http://schemas.microsoft.com/office/drawing/2014/main" id="{4AB1482E-E9D8-48FB-B361-487162A79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日期占位符 3">
            <a:extLst>
              <a:ext uri="{FF2B5EF4-FFF2-40B4-BE49-F238E27FC236}">
                <a16:creationId xmlns:a16="http://schemas.microsoft.com/office/drawing/2014/main" id="{6449FCC7-465E-458B-9E5B-DAA1D3F6B2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FFE8719-899E-42C3-A141-3522AA297BC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5" name="灯片编号占位符 5">
            <a:extLst>
              <a:ext uri="{FF2B5EF4-FFF2-40B4-BE49-F238E27FC236}">
                <a16:creationId xmlns:a16="http://schemas.microsoft.com/office/drawing/2014/main" id="{36180237-E17F-4DBD-9FB5-B805D3061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BE90A3D-9CCE-434A-A349-A2D89659954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6E0328FE-2A8E-4104-8574-EE0E04461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55F61B50-7153-41D0-898A-577750C06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8918" name="Picture 4" descr="4">
            <a:extLst>
              <a:ext uri="{FF2B5EF4-FFF2-40B4-BE49-F238E27FC236}">
                <a16:creationId xmlns:a16="http://schemas.microsoft.com/office/drawing/2014/main" id="{D528071F-48C3-42A8-B66E-A9A58C9D9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期占位符 3">
            <a:extLst>
              <a:ext uri="{FF2B5EF4-FFF2-40B4-BE49-F238E27FC236}">
                <a16:creationId xmlns:a16="http://schemas.microsoft.com/office/drawing/2014/main" id="{0FB16EFE-66C7-44EA-8AC6-B9B2C8A8EB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24F214B-3BA8-4EA2-AD5F-8BD76901DCA8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39" name="灯片编号占位符 5">
            <a:extLst>
              <a:ext uri="{FF2B5EF4-FFF2-40B4-BE49-F238E27FC236}">
                <a16:creationId xmlns:a16="http://schemas.microsoft.com/office/drawing/2014/main" id="{A30E8D91-3107-4C80-86C2-4F17BFC5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8E28C85-75A7-44FA-9D5E-0A9F5E4676B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6002F4BE-65CE-4EBB-AABF-3A2053170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35FE73F2-9EFA-4FD3-8FE7-0CC0EFAADA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9942" name="Picture 4" descr="5">
            <a:extLst>
              <a:ext uri="{FF2B5EF4-FFF2-40B4-BE49-F238E27FC236}">
                <a16:creationId xmlns:a16="http://schemas.microsoft.com/office/drawing/2014/main" id="{F3BE87B1-FB10-415B-9146-D91893CDE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>
            <a:extLst>
              <a:ext uri="{FF2B5EF4-FFF2-40B4-BE49-F238E27FC236}">
                <a16:creationId xmlns:a16="http://schemas.microsoft.com/office/drawing/2014/main" id="{AEC5000A-0B67-4185-9157-5997F55CAA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C19329B-73FC-48A7-AFC3-E74CCF5A3FC3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3" name="灯片编号占位符 5">
            <a:extLst>
              <a:ext uri="{FF2B5EF4-FFF2-40B4-BE49-F238E27FC236}">
                <a16:creationId xmlns:a16="http://schemas.microsoft.com/office/drawing/2014/main" id="{E29DDBCE-FAA8-4AD9-9D32-F576BEFD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4FFE1F13-3C7A-4419-86EB-5BE3182D923D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A6565471-0059-4F11-9FA9-1FE08CBC2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AAE471BD-1F56-4658-A5E6-354A812F03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0966" name="Picture 4" descr="6">
            <a:extLst>
              <a:ext uri="{FF2B5EF4-FFF2-40B4-BE49-F238E27FC236}">
                <a16:creationId xmlns:a16="http://schemas.microsoft.com/office/drawing/2014/main" id="{CE1A0A42-C495-4E84-8FD1-88BA0DD0A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日期占位符 3">
            <a:extLst>
              <a:ext uri="{FF2B5EF4-FFF2-40B4-BE49-F238E27FC236}">
                <a16:creationId xmlns:a16="http://schemas.microsoft.com/office/drawing/2014/main" id="{DB22266A-2E9F-4CB3-9016-E3B4F0B60DA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62B6CEA-9FEA-4083-88DB-BA78D7C431D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7" name="灯片编号占位符 5">
            <a:extLst>
              <a:ext uri="{FF2B5EF4-FFF2-40B4-BE49-F238E27FC236}">
                <a16:creationId xmlns:a16="http://schemas.microsoft.com/office/drawing/2014/main" id="{17B6469F-8C24-4272-A557-6451DDB1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7E72970A-150E-43A9-B5A0-FD07EC72E1AF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4300CECF-8BE4-4F1B-872A-249FF602F1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1E733E8F-7B44-44A0-8B28-A9111E7DDC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1990" name="Picture 4" descr="7">
            <a:extLst>
              <a:ext uri="{FF2B5EF4-FFF2-40B4-BE49-F238E27FC236}">
                <a16:creationId xmlns:a16="http://schemas.microsoft.com/office/drawing/2014/main" id="{8559EA69-C346-41D7-8419-96FBB66C9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日期占位符 3">
            <a:extLst>
              <a:ext uri="{FF2B5EF4-FFF2-40B4-BE49-F238E27FC236}">
                <a16:creationId xmlns:a16="http://schemas.microsoft.com/office/drawing/2014/main" id="{4B11E62F-E1A1-4951-A12E-ED68388A627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EFA870F8-37C4-4B55-A3E9-057A42479DDE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4/9/2024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1" name="灯片编号占位符 5">
            <a:extLst>
              <a:ext uri="{FF2B5EF4-FFF2-40B4-BE49-F238E27FC236}">
                <a16:creationId xmlns:a16="http://schemas.microsoft.com/office/drawing/2014/main" id="{3A94FF92-9E0C-4C9A-8723-916CF021F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806A5667-FEBA-4C12-957E-8F971E9F5CD2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EAA10EB0-2615-40A6-BC68-118DED096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3013" name="Rectangle 3">
            <a:extLst>
              <a:ext uri="{FF2B5EF4-FFF2-40B4-BE49-F238E27FC236}">
                <a16:creationId xmlns:a16="http://schemas.microsoft.com/office/drawing/2014/main" id="{9094DB59-EEE6-43DF-8220-93BF61C613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3014" name="Picture 4" descr="8">
            <a:extLst>
              <a:ext uri="{FF2B5EF4-FFF2-40B4-BE49-F238E27FC236}">
                <a16:creationId xmlns:a16="http://schemas.microsoft.com/office/drawing/2014/main" id="{A39FAE49-2705-4472-8643-DA2FC2EBD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00201"/>
            <a:ext cx="8568506" cy="276490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会议即将开始，为保证会场秩序，提高会议效率，敬请各位老师将手机调至静音状态并保持会场安静！</a:t>
            </a:r>
            <a:r>
              <a:rPr lang="en-US" altLang="zh-CN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                  </a:t>
            </a:r>
            <a:endParaRPr lang="zh-CN" altLang="en-US" sz="4400" b="1" dirty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568952" cy="3611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考生正式考试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b="1" dirty="0"/>
              <a:t>8:30</a:t>
            </a:r>
            <a:endParaRPr lang="zh-CN" altLang="en-US" sz="2800" b="1" dirty="0"/>
          </a:p>
          <a:p>
            <a:pPr>
              <a:lnSpc>
                <a:spcPts val="4000"/>
              </a:lnSpc>
            </a:pP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考试开始，学校广播听力放音，第一部分听力理解开始。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Section A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结束时磁带有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分钟空隙，供考生在答题卡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上完成填空项目。	</a:t>
            </a:r>
          </a:p>
          <a:p>
            <a:pPr>
              <a:lnSpc>
                <a:spcPts val="4000"/>
              </a:lnSpc>
            </a:pP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325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sym typeface="Wingdings 2" panose="05020102010507070707"/>
            </a:endParaRPr>
          </a:p>
          <a:p>
            <a:r>
              <a:rPr lang="zh-CN" altLang="en-US" sz="2800" b="1" dirty="0">
                <a:sym typeface="Wingdings 2" panose="05020102010507070707"/>
              </a:rPr>
              <a:t>约</a:t>
            </a:r>
            <a:r>
              <a:rPr lang="en-US" altLang="zh-CN" sz="2800" b="1" dirty="0">
                <a:sym typeface="Wingdings 2" panose="05020102010507070707"/>
              </a:rPr>
              <a:t>8:55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Section B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e眠副浡渀."/>
              </a:rPr>
              <a:t>结束时，第一部分听力理解结束，监考回收答题卡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e眠副浡渀."/>
              </a:rPr>
              <a:t>，监考检查答题卡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e眠副浡渀."/>
              </a:rPr>
              <a:t>是否粘贴条形码。第二部分阅读理解开始。	</a:t>
            </a:r>
          </a:p>
          <a:p>
            <a:r>
              <a:rPr lang="en-US" altLang="zh-CN" sz="2800" b="1" dirty="0">
                <a:sym typeface="Wingdings 2" panose="05020102010507070707"/>
              </a:rPr>
              <a:t>9:40</a:t>
            </a:r>
            <a:r>
              <a:rPr lang="zh-CN" altLang="en-US" dirty="0">
                <a:solidFill>
                  <a:srgbClr val="000000"/>
                </a:solidFill>
                <a:latin typeface="宋体e眠副浡渀."/>
                <a:sym typeface="Wingdings 2" panose="05020102010507070707"/>
              </a:rPr>
              <a:t>第二部分阅读理解结束，监考回收答题卡</a:t>
            </a:r>
            <a:r>
              <a:rPr lang="en-US" altLang="zh-CN" dirty="0">
                <a:solidFill>
                  <a:srgbClr val="000000"/>
                </a:solidFill>
                <a:latin typeface="宋体e眠副浡渀."/>
                <a:sym typeface="Wingdings 2" panose="05020102010507070707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宋体e眠副浡渀."/>
                <a:sym typeface="Wingdings 2" panose="05020102010507070707"/>
              </a:rPr>
              <a:t>，发答题卡</a:t>
            </a:r>
            <a:r>
              <a:rPr lang="en-US" altLang="zh-CN" dirty="0">
                <a:solidFill>
                  <a:srgbClr val="000000"/>
                </a:solidFill>
                <a:latin typeface="宋体e眠副浡渀."/>
                <a:sym typeface="Wingdings 2" panose="05020102010507070707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宋体e眠副浡渀."/>
                <a:sym typeface="Wingdings 2" panose="05020102010507070707"/>
              </a:rPr>
              <a:t>，第三部分语言知识开始。</a:t>
            </a:r>
            <a:endParaRPr lang="en-US" altLang="zh-CN" sz="1800" dirty="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sym typeface="Wingdings 2" panose="05020102010507070707"/>
              </a:rPr>
              <a:t>9:55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第三部分语言知识结束，第四部分汉译英开始。	</a:t>
            </a:r>
          </a:p>
          <a:p>
            <a:r>
              <a:rPr lang="en-US" altLang="zh-CN" sz="2800" b="1" dirty="0">
                <a:sym typeface="Wingdings 2" panose="05020102010507070707"/>
              </a:rPr>
              <a:t>10:15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第四部分汉译英结束，监考回收答题卡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，发答题卡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，第五部分写作开始。</a:t>
            </a:r>
            <a:r>
              <a:rPr lang="en-US" altLang="zh-CN" sz="2800" b="1" dirty="0">
                <a:sym typeface="Wingdings 2" panose="05020102010507070707"/>
              </a:rPr>
              <a:t>11:00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第五部分写作结束，监考回收答题卡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1800" b="0" i="0" u="none" strike="noStrike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及试题册，考试结束。 	</a:t>
            </a:r>
          </a:p>
          <a:p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en-US" altLang="zh-CN" sz="2800" b="1" dirty="0">
              <a:sym typeface="Wingdings 2" panose="05020102010507070707"/>
            </a:endParaRPr>
          </a:p>
          <a:p>
            <a:pPr marL="457200" indent="-457200">
              <a:lnSpc>
                <a:spcPts val="3500"/>
              </a:lnSpc>
              <a:buFont typeface="Wingdings 2" panose="05020102010507070707" pitchFamily="18" charset="2"/>
              <a:buChar char="¿"/>
            </a:pP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576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一、检查条形码粘贴情况、记录缺考情况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二、严格执行由流动监考传达考务办公室的指令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三、考试中途学生不得离开考场。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四、</a:t>
            </a:r>
            <a:r>
              <a:rPr lang="zh-CN" altLang="zh-CN" sz="2800" b="1" u="sng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考试开始后直至考试结束前，任何考生都不得提前离开考点。</a:t>
            </a:r>
            <a:r>
              <a:rPr lang="zh-CN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考试正式开始</a:t>
            </a:r>
            <a:r>
              <a:rPr lang="en-US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分钟后允许考生交卷，交卷后的考生由</a:t>
            </a:r>
            <a:r>
              <a:rPr lang="zh-CN" altLang="en-US" sz="2800" b="1" dirty="0">
                <a:solidFill>
                  <a:srgbClr val="FF0000"/>
                </a:solidFill>
              </a:rPr>
              <a:t>由流动监考带至考务室（</a:t>
            </a:r>
            <a:r>
              <a:rPr lang="en-US" altLang="zh-CN" sz="2800" b="1" dirty="0">
                <a:solidFill>
                  <a:srgbClr val="FF0000"/>
                </a:solidFill>
              </a:rPr>
              <a:t>B115</a:t>
            </a:r>
            <a:r>
              <a:rPr lang="zh-CN" altLang="en-US" sz="2800" b="1" dirty="0">
                <a:solidFill>
                  <a:srgbClr val="FF0000"/>
                </a:solidFill>
              </a:rPr>
              <a:t>）</a:t>
            </a:r>
            <a:r>
              <a:rPr lang="zh-CN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；考试结束前</a:t>
            </a:r>
            <a:r>
              <a:rPr lang="en-US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8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分钟内考生不得交卷。</a:t>
            </a: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116632"/>
            <a:ext cx="8496944" cy="8320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重申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考试全过程禁止拍照、录像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二、严禁将考试相关材料、证件拍照上网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布置考场必须经流动监考检查后才能封场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7:30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严格要求学生将手机关机后交由老师保管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、必须清点无误后再发放试卷及答题卡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七、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无故不得启用备用卷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拆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备用卷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前需要先报考考点主考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八、考试期间监考教师禁止使用手机，最好备一块手表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九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12000" dirty="0"/>
              <a:t>     谢  谢！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EEAAB7-747F-101E-AE0E-62B076032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基本情况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193D79-648C-AEF2-D352-D2ED83AD0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SzPct val="85000"/>
              <a:buFont typeface="Wingdings" panose="05000000000000000000" pitchFamily="2" charset="2"/>
              <a:buChar char="Ø"/>
            </a:pP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考生人数：</a:t>
            </a:r>
            <a:r>
              <a:rPr lang="en-US" altLang="zh-CN" sz="3200" u="sng" kern="1200" baseline="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541</a:t>
            </a:r>
            <a:r>
              <a:rPr lang="en-US" altLang="zh-CN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人</a:t>
            </a: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,</a:t>
            </a:r>
            <a:r>
              <a:rPr lang="en-US" altLang="zh-CN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2022</a:t>
            </a: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年延考</a:t>
            </a:r>
            <a:r>
              <a:rPr lang="en-US" altLang="zh-CN" sz="3200" u="sng" kern="1200" baseline="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94</a:t>
            </a:r>
            <a:r>
              <a:rPr lang="en-US" altLang="zh-CN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人</a:t>
            </a:r>
          </a:p>
          <a:p>
            <a:pPr eaLnBrk="1" hangingPunct="1">
              <a:lnSpc>
                <a:spcPct val="150000"/>
              </a:lnSpc>
              <a:buSzPct val="85000"/>
              <a:buFont typeface="Wingdings" panose="05000000000000000000" pitchFamily="2" charset="2"/>
              <a:buChar char="Ø"/>
            </a:pP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考场数：</a:t>
            </a:r>
            <a:r>
              <a:rPr lang="en-US" altLang="zh-CN" sz="3200" u="sng" kern="1200" baseline="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19</a:t>
            </a:r>
            <a:r>
              <a:rPr lang="en-US" altLang="zh-CN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个，</a:t>
            </a: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全部在</a:t>
            </a:r>
            <a:r>
              <a:rPr lang="en-US" altLang="zh-CN" u="sng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  <a:r>
              <a:rPr lang="zh-CN" altLang="en-US" u="sng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u="sng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</a:t>
            </a:r>
            <a:r>
              <a:rPr lang="zh-CN" altLang="en-US" sz="3200" kern="1200" baseline="0" dirty="0"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座教学楼</a:t>
            </a:r>
            <a:endParaRPr lang="en-US" altLang="zh-CN" sz="3200" kern="1200" baseline="0" dirty="0"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269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986F35-A5A7-5B15-7B56-8951C2B1E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班车信息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C9E2CA-C23C-5209-1B7F-D310BBDC9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发车时间：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</a:t>
            </a:r>
            <a:r>
              <a:rPr lang="zh-CN" altLang="en-US" dirty="0">
                <a:latin typeface="+mj-ea"/>
                <a:ea typeface="+mj-ea"/>
              </a:rPr>
              <a:t>禾粤：上午</a:t>
            </a:r>
            <a:r>
              <a:rPr lang="en-US" altLang="zh-CN" dirty="0">
                <a:latin typeface="+mj-ea"/>
                <a:ea typeface="+mj-ea"/>
              </a:rPr>
              <a:t>7</a:t>
            </a:r>
            <a:r>
              <a:rPr lang="zh-CN" altLang="en-US" dirty="0">
                <a:latin typeface="+mj-ea"/>
                <a:ea typeface="+mj-ea"/>
              </a:rPr>
              <a:t>：</a:t>
            </a:r>
            <a:r>
              <a:rPr lang="en-US" altLang="zh-CN" dirty="0">
                <a:latin typeface="+mj-ea"/>
                <a:ea typeface="+mj-ea"/>
              </a:rPr>
              <a:t>00</a:t>
            </a:r>
            <a:r>
              <a:rPr lang="zh-CN" altLang="en-US" dirty="0">
                <a:latin typeface="+mj-ea"/>
                <a:ea typeface="+mj-ea"/>
              </a:rPr>
              <a:t>，回程约</a:t>
            </a:r>
            <a:r>
              <a:rPr lang="en-US" altLang="zh-CN" dirty="0">
                <a:latin typeface="+mj-ea"/>
                <a:ea typeface="+mj-ea"/>
              </a:rPr>
              <a:t>11</a:t>
            </a:r>
            <a:r>
              <a:rPr lang="zh-CN" altLang="en-US" dirty="0">
                <a:latin typeface="+mj-ea"/>
                <a:ea typeface="+mj-ea"/>
              </a:rPr>
              <a:t>：</a:t>
            </a:r>
            <a:r>
              <a:rPr lang="en-US" altLang="zh-CN" dirty="0">
                <a:latin typeface="+mj-ea"/>
                <a:ea typeface="+mj-ea"/>
              </a:rPr>
              <a:t>15</a:t>
            </a:r>
            <a:r>
              <a:rPr lang="zh-CN" altLang="en-US" dirty="0">
                <a:latin typeface="+mj-ea"/>
                <a:ea typeface="+mj-ea"/>
              </a:rPr>
              <a:t>；</a:t>
            </a:r>
            <a:endParaRPr lang="en-US" altLang="zh-CN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zh-CN" dirty="0">
                <a:latin typeface="+mj-ea"/>
                <a:ea typeface="+mj-ea"/>
              </a:rPr>
              <a:t>       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84703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43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7:30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、严格要求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考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、必须清点无误后再发放试卷及答题卡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、试卷及答题卡必须经流动监考清点后再封袋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罗燕秋，</a:t>
            </a: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18316696640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533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会后布置考场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按考务袋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封面清单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核对考务袋中的用品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二、严格按考场示意图在桌面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右上角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粘贴“考生                       桌贴”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三、在黑板上书写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考场信息及特别提示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四、将考场门贴插在教室门口塑料框内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经流动监考检查无误后，方可封考场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六、封教学楼后，凭监考证进出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七、监考老师穿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软底平底鞋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、带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手表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参加监考工作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71C9C8-4F0E-02C2-0D3D-542B3BB0D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Verdana" panose="020B0604030504040204" pitchFamily="34" charset="0"/>
              </a:rPr>
              <a:t>特别提示（操作规程）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16B2CA-675B-FB33-1D11-676D58157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考点名称：</a:t>
            </a:r>
            <a:r>
              <a:rPr kumimoji="0" lang="zh-CN" altLang="en-US" sz="4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广东东软学院</a:t>
            </a:r>
            <a:endParaRPr kumimoji="0" lang="zh-CN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考点代码：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44520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     </a:t>
            </a: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听力调频：</a:t>
            </a:r>
            <a:r>
              <a:rPr lang="en-US" altLang="zh-CN" dirty="0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</a:rPr>
              <a:t>FM81.0</a:t>
            </a:r>
            <a:r>
              <a:rPr lang="zh-CN" altLang="zh-CN" dirty="0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</a:rPr>
              <a:t>和</a:t>
            </a:r>
            <a:r>
              <a:rPr lang="en-US" altLang="zh-CN" dirty="0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</a:rPr>
              <a:t>FM82.0</a:t>
            </a: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8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:</a:t>
            </a:r>
            <a:r>
              <a:rPr lang="en-US" altLang="zh-CN" dirty="0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2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5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—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考生停止入场，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发试题册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、空白记录纸、答题卡1、答题卡2，提醒学生粘贴条形码、填写信息。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(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重要提醒提前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)</a:t>
            </a:r>
            <a:endParaRPr kumimoji="0" lang="zh-CN" altLang="en-US" sz="3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8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: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30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--第一部分听力理解开始</a:t>
            </a:r>
            <a:r>
              <a:rPr lang="zh-CN" altLang="en-US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。</a:t>
            </a:r>
            <a:endParaRPr kumimoji="0" lang="zh-CN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lang="en-US" altLang="zh-CN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8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: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55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--第一部分听力理解</a:t>
            </a:r>
            <a:r>
              <a:rPr lang="zh-CN" altLang="en-US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结束，回收答题卡</a:t>
            </a:r>
            <a:r>
              <a:rPr lang="en-US" altLang="zh-CN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1</a:t>
            </a:r>
            <a:r>
              <a:rPr lang="zh-CN" altLang="en-US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第二部分阅读理解开始。</a:t>
            </a: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9:40--第二部分阅读理解结束，回收答题卡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2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，发答题卡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3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，第三部分语言知识开始。</a:t>
            </a: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9: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55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--第三部分语言知识结束，第四部分汉译英开始。</a:t>
            </a: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10: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1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5--第四部分汉译英结束，监考回收答题卡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3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，发答题卡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4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，第五部分写作开始。</a:t>
            </a: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仿宋_GB2312" panose="02010609030101010101" charset="-122"/>
              <a:ea typeface="仿宋_GB2312" panose="02010609030101010101" charset="-122"/>
              <a:sym typeface="Verdana" panose="020B0604030504040204" pitchFamily="34" charset="0"/>
            </a:endParaRPr>
          </a:p>
          <a:p>
            <a:pPr marL="0" marR="0" lvl="0" indent="0" algn="just" defTabSz="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11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:00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--第五部分写作结束，监考回收答题卡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4</a:t>
            </a:r>
            <a:r>
              <a:rPr lang="zh-CN" altLang="en-US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及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试题册</a:t>
            </a:r>
            <a:r>
              <a:rPr lang="zh-CN" altLang="en-US" dirty="0"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，考试结束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_GB2312" panose="02010609030101010101" charset="-122"/>
                <a:ea typeface="仿宋_GB2312" panose="02010609030101010101" charset="-122"/>
                <a:sym typeface="Verdana" panose="020B0604030504040204" pitchFamily="34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9896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3328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开考前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7:30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前必须到达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教室，将手机交由流动监考保管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二、两位监考老师同时领取考卷和考务袋，自行领取瓶装水、耳机和金属探测仪，经过安检，在流动监考陪同下，进入考场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63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组织考生入场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8:00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考生凭准考证、身份证和学生证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毕业证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复印件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进入考场</a:t>
            </a:r>
            <a:r>
              <a:rPr lang="zh-CN" altLang="en-US" sz="18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三证缺一不可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监考教师一在教室门口检查考生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实体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“三证”（准考证、学生证或毕业证复印件、身份证或带照片的公安局证明），发放塑料袋和标签，要求学生将手机关机后放到塑料袋中并贴上标签。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二、监考教师二在教室门口接收学生手机放入考务袋、用安检设备检查学生身上是否携带通讯设备或电子设备。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三、让学生在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2024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年高校英语专业八级考试（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TEM8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）考生名单”上签名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706</TotalTime>
  <Words>1333</Words>
  <Application>Microsoft Office PowerPoint</Application>
  <PresentationFormat>全屏显示(4:3)</PresentationFormat>
  <Paragraphs>109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等线</vt:lpstr>
      <vt:lpstr>仿宋_GB2312</vt:lpstr>
      <vt:lpstr>黑体</vt:lpstr>
      <vt:lpstr>华文中宋</vt:lpstr>
      <vt:lpstr>宋体</vt:lpstr>
      <vt:lpstr>宋体e眠副浡渀.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Wingdings 2</vt:lpstr>
      <vt:lpstr>暗香扑面</vt:lpstr>
      <vt:lpstr>2024年英语专业八级 (TEM8)考务工作培训</vt:lpstr>
      <vt:lpstr>PowerPoint 演示文稿</vt:lpstr>
      <vt:lpstr>基本情况</vt:lpstr>
      <vt:lpstr>班车信息</vt:lpstr>
      <vt:lpstr>PowerPoint 演示文稿</vt:lpstr>
      <vt:lpstr>PowerPoint 演示文稿</vt:lpstr>
      <vt:lpstr>特别提示（操作规程）</vt:lpstr>
      <vt:lpstr>PowerPoint 演示文稿</vt:lpstr>
      <vt:lpstr>PowerPoint 演示文稿</vt:lpstr>
      <vt:lpstr>PowerPoint 演示文稿</vt:lpstr>
      <vt:lpstr>国家教育考试考生进入考点(考场)安全检查 工作规范(暂行)</vt:lpstr>
      <vt:lpstr>PowerPoint 演示文稿</vt:lpstr>
      <vt:lpstr>拆卷、封卷示范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1969483665@qq.com</cp:lastModifiedBy>
  <cp:revision>191</cp:revision>
  <dcterms:created xsi:type="dcterms:W3CDTF">2013-12-03T08:19:00Z</dcterms:created>
  <dcterms:modified xsi:type="dcterms:W3CDTF">2024-04-09T03:30:41Z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